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3" r:id="rId3"/>
    <p:sldId id="258" r:id="rId4"/>
    <p:sldId id="284" r:id="rId5"/>
    <p:sldId id="274" r:id="rId6"/>
    <p:sldId id="276" r:id="rId7"/>
    <p:sldId id="277" r:id="rId8"/>
    <p:sldId id="278" r:id="rId9"/>
    <p:sldId id="279" r:id="rId10"/>
    <p:sldId id="280" r:id="rId11"/>
    <p:sldId id="281" r:id="rId12"/>
    <p:sldId id="28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4E2BF4"/>
    <a:srgbClr val="0064FF"/>
    <a:srgbClr val="6C6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36" y="176"/>
      </p:cViewPr>
      <p:guideLst>
        <p:guide orient="horz" pos="2160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0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3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0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0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4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3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1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0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2021. 8. 10.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 rot="5400000">
            <a:off x="4777352" y="942416"/>
            <a:ext cx="3642015" cy="5917081"/>
          </a:xfrm>
          <a:prstGeom prst="round2SameRect">
            <a:avLst>
              <a:gd name="adj1" fmla="val 3416"/>
              <a:gd name="adj2" fmla="val 0"/>
            </a:avLst>
          </a:prstGeom>
          <a:solidFill>
            <a:srgbClr val="1A1A1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6200000" flipH="1">
            <a:off x="1171041" y="3253183"/>
            <a:ext cx="3642014" cy="1295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726172" y="1548436"/>
            <a:ext cx="1807011" cy="196441"/>
            <a:chOff x="9079545" y="6811345"/>
            <a:chExt cx="2758125" cy="299837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9079545" y="6811345"/>
              <a:ext cx="2758125" cy="2998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B0ACDF"/>
                </a:solidFill>
              </a:endParaRPr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19813B03-EA50-4633-810C-A260E09EEFB2}"/>
                </a:ext>
              </a:extLst>
            </p:cNvPr>
            <p:cNvSpPr/>
            <p:nvPr/>
          </p:nvSpPr>
          <p:spPr>
            <a:xfrm>
              <a:off x="11502452" y="6876554"/>
              <a:ext cx="176731" cy="176345"/>
            </a:xfrm>
            <a:custGeom>
              <a:avLst/>
              <a:gdLst>
                <a:gd name="connsiteX0" fmla="*/ 110490 w 279199"/>
                <a:gd name="connsiteY0" fmla="*/ 34833 h 278586"/>
                <a:gd name="connsiteX1" fmla="*/ 34833 w 279199"/>
                <a:gd name="connsiteY1" fmla="*/ 110490 h 278586"/>
                <a:gd name="connsiteX2" fmla="*/ 110490 w 279199"/>
                <a:gd name="connsiteY2" fmla="*/ 186147 h 278586"/>
                <a:gd name="connsiteX3" fmla="*/ 186147 w 279199"/>
                <a:gd name="connsiteY3" fmla="*/ 110490 h 278586"/>
                <a:gd name="connsiteX4" fmla="*/ 110490 w 279199"/>
                <a:gd name="connsiteY4" fmla="*/ 34833 h 278586"/>
                <a:gd name="connsiteX5" fmla="*/ 110490 w 279199"/>
                <a:gd name="connsiteY5" fmla="*/ 0 h 278586"/>
                <a:gd name="connsiteX6" fmla="*/ 220980 w 279199"/>
                <a:gd name="connsiteY6" fmla="*/ 110490 h 278586"/>
                <a:gd name="connsiteX7" fmla="*/ 212297 w 279199"/>
                <a:gd name="connsiteY7" fmla="*/ 153498 h 278586"/>
                <a:gd name="connsiteX8" fmla="*/ 201537 w 279199"/>
                <a:gd name="connsiteY8" fmla="*/ 169457 h 278586"/>
                <a:gd name="connsiteX9" fmla="*/ 203009 w 279199"/>
                <a:gd name="connsiteY9" fmla="*/ 170067 h 278586"/>
                <a:gd name="connsiteX10" fmla="*/ 272504 w 279199"/>
                <a:gd name="connsiteY10" fmla="*/ 239563 h 278586"/>
                <a:gd name="connsiteX11" fmla="*/ 272504 w 279199"/>
                <a:gd name="connsiteY11" fmla="*/ 271892 h 278586"/>
                <a:gd name="connsiteX12" fmla="*/ 272504 w 279199"/>
                <a:gd name="connsiteY12" fmla="*/ 271890 h 278586"/>
                <a:gd name="connsiteX13" fmla="*/ 240175 w 279199"/>
                <a:gd name="connsiteY13" fmla="*/ 271890 h 278586"/>
                <a:gd name="connsiteX14" fmla="*/ 170680 w 279199"/>
                <a:gd name="connsiteY14" fmla="*/ 202396 h 278586"/>
                <a:gd name="connsiteX15" fmla="*/ 170135 w 279199"/>
                <a:gd name="connsiteY15" fmla="*/ 201080 h 278586"/>
                <a:gd name="connsiteX16" fmla="*/ 153498 w 279199"/>
                <a:gd name="connsiteY16" fmla="*/ 212297 h 278586"/>
                <a:gd name="connsiteX17" fmla="*/ 110490 w 279199"/>
                <a:gd name="connsiteY17" fmla="*/ 220980 h 278586"/>
                <a:gd name="connsiteX18" fmla="*/ 0 w 279199"/>
                <a:gd name="connsiteY18" fmla="*/ 110490 h 278586"/>
                <a:gd name="connsiteX19" fmla="*/ 110490 w 279199"/>
                <a:gd name="connsiteY19" fmla="*/ 0 h 2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9199" h="278586">
                  <a:moveTo>
                    <a:pt x="110490" y="34833"/>
                  </a:moveTo>
                  <a:cubicBezTo>
                    <a:pt x="68706" y="34833"/>
                    <a:pt x="34833" y="68706"/>
                    <a:pt x="34833" y="110490"/>
                  </a:cubicBezTo>
                  <a:cubicBezTo>
                    <a:pt x="34833" y="152274"/>
                    <a:pt x="68706" y="186147"/>
                    <a:pt x="110490" y="186147"/>
                  </a:cubicBezTo>
                  <a:cubicBezTo>
                    <a:pt x="152274" y="186147"/>
                    <a:pt x="186147" y="152274"/>
                    <a:pt x="186147" y="110490"/>
                  </a:cubicBezTo>
                  <a:cubicBezTo>
                    <a:pt x="186147" y="68706"/>
                    <a:pt x="152274" y="34833"/>
                    <a:pt x="110490" y="34833"/>
                  </a:cubicBezTo>
                  <a:close/>
                  <a:moveTo>
                    <a:pt x="110490" y="0"/>
                  </a:moveTo>
                  <a:cubicBezTo>
                    <a:pt x="171512" y="0"/>
                    <a:pt x="220980" y="49468"/>
                    <a:pt x="220980" y="110490"/>
                  </a:cubicBezTo>
                  <a:cubicBezTo>
                    <a:pt x="220980" y="125746"/>
                    <a:pt x="217888" y="140279"/>
                    <a:pt x="212297" y="153498"/>
                  </a:cubicBezTo>
                  <a:lnTo>
                    <a:pt x="201537" y="169457"/>
                  </a:lnTo>
                  <a:lnTo>
                    <a:pt x="203009" y="170067"/>
                  </a:lnTo>
                  <a:cubicBezTo>
                    <a:pt x="226174" y="193232"/>
                    <a:pt x="249339" y="216398"/>
                    <a:pt x="272504" y="239563"/>
                  </a:cubicBezTo>
                  <a:cubicBezTo>
                    <a:pt x="281431" y="248490"/>
                    <a:pt x="281431" y="262965"/>
                    <a:pt x="272504" y="271892"/>
                  </a:cubicBezTo>
                  <a:lnTo>
                    <a:pt x="272504" y="271890"/>
                  </a:lnTo>
                  <a:cubicBezTo>
                    <a:pt x="263576" y="280818"/>
                    <a:pt x="249102" y="280818"/>
                    <a:pt x="240175" y="271890"/>
                  </a:cubicBezTo>
                  <a:lnTo>
                    <a:pt x="170680" y="202396"/>
                  </a:lnTo>
                  <a:lnTo>
                    <a:pt x="170135" y="201080"/>
                  </a:lnTo>
                  <a:lnTo>
                    <a:pt x="153498" y="212297"/>
                  </a:lnTo>
                  <a:cubicBezTo>
                    <a:pt x="140279" y="217888"/>
                    <a:pt x="125746" y="220980"/>
                    <a:pt x="110490" y="220980"/>
                  </a:cubicBezTo>
                  <a:cubicBezTo>
                    <a:pt x="49468" y="220980"/>
                    <a:pt x="0" y="171512"/>
                    <a:pt x="0" y="110490"/>
                  </a:cubicBezTo>
                  <a:cubicBezTo>
                    <a:pt x="0" y="49468"/>
                    <a:pt x="49468" y="0"/>
                    <a:pt x="110490" y="0"/>
                  </a:cubicBezTo>
                  <a:close/>
                </a:path>
              </a:pathLst>
            </a:custGeom>
            <a:solidFill>
              <a:srgbClr val="B0A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718169D-E492-4B50-9CEB-B71862149F3E}"/>
              </a:ext>
            </a:extLst>
          </p:cNvPr>
          <p:cNvSpPr/>
          <p:nvPr/>
        </p:nvSpPr>
        <p:spPr>
          <a:xfrm>
            <a:off x="4676667" y="2905700"/>
            <a:ext cx="3483360" cy="218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Application 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분석</a:t>
            </a:r>
            <a:endParaRPr lang="en-US" altLang="ko-KR" sz="32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br>
              <a:rPr lang="en-US" altLang="ko-KR" sz="1200" kern="0" dirty="0">
                <a:solidFill>
                  <a:srgbClr val="6C60E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</a:b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ko-KR" altLang="en-US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주차 </a:t>
            </a:r>
            <a:r>
              <a:rPr lang="ko-KR" altLang="en-US" sz="1200" kern="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어플</a:t>
            </a:r>
            <a:r>
              <a:rPr lang="ko-KR" altLang="en-US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CJ ONE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Tech</a:t>
            </a:r>
            <a:r>
              <a:rPr lang="ko-KR" altLang="en-US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개발팀</a:t>
            </a:r>
            <a:endParaRPr lang="en-US" altLang="ko-KR" sz="1200" kern="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Hailey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2021.08.11(</a:t>
            </a:r>
            <a:r>
              <a:rPr lang="ko-KR" altLang="en-US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</a:t>
            </a:r>
            <a:r>
              <a:rPr lang="en-US" altLang="ko-KR" sz="1200" kern="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8000" kern="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2648826" y="2337981"/>
            <a:ext cx="662569" cy="3125946"/>
            <a:chOff x="541781" y="1598591"/>
            <a:chExt cx="630239" cy="2973415"/>
          </a:xfrm>
        </p:grpSpPr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8F6AB17A-3FA7-474D-BBEF-83CB2760D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543" y="3210055"/>
              <a:ext cx="141676" cy="186968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B0ACD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10D33EC3-8543-4845-97A2-D38BE89D3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55" y="4381269"/>
              <a:ext cx="113404" cy="190737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B0AC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B68D00C6-D84C-4803-B1EB-FECD6520453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767131" y="3803449"/>
              <a:ext cx="172500" cy="15293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B0AC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82B1EC7E-B4C1-427F-9DD0-1F995024FB07}"/>
                </a:ext>
              </a:extLst>
            </p:cNvPr>
            <p:cNvGrpSpPr/>
            <p:nvPr/>
          </p:nvGrpSpPr>
          <p:grpSpPr>
            <a:xfrm>
              <a:off x="698813" y="1598591"/>
              <a:ext cx="323769" cy="323769"/>
              <a:chOff x="1593332" y="3094250"/>
              <a:chExt cx="1083168" cy="1083168"/>
            </a:xfrm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7A7D0EE5-09F8-4A5D-9D20-26D494089502}"/>
                  </a:ext>
                </a:extLst>
              </p:cNvPr>
              <p:cNvSpPr/>
              <p:nvPr/>
            </p:nvSpPr>
            <p:spPr>
              <a:xfrm>
                <a:off x="1593332" y="3094250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5ABCC0C8-17E4-4B81-A27A-147B2E545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1654" y="3242571"/>
                <a:ext cx="786522" cy="786522"/>
              </a:xfrm>
              <a:prstGeom prst="rect">
                <a:avLst/>
              </a:prstGeom>
            </p:spPr>
          </p:pic>
        </p:grpSp>
        <p:sp>
          <p:nvSpPr>
            <p:cNvPr id="108" name="모서리가 둥근 직사각형 31">
              <a:extLst>
                <a:ext uri="{FF2B5EF4-FFF2-40B4-BE49-F238E27FC236}">
                  <a16:creationId xmlns:a16="http://schemas.microsoft.com/office/drawing/2014/main" id="{0D70DB20-3D1F-43F8-A839-231CD4EFCF5E}"/>
                </a:ext>
              </a:extLst>
            </p:cNvPr>
            <p:cNvSpPr/>
            <p:nvPr/>
          </p:nvSpPr>
          <p:spPr>
            <a:xfrm>
              <a:off x="678730" y="2395195"/>
              <a:ext cx="396000" cy="396000"/>
            </a:xfrm>
            <a:prstGeom prst="ellipse">
              <a:avLst/>
            </a:prstGeom>
            <a:solidFill>
              <a:srgbClr val="1A1A1A"/>
            </a:solidFill>
            <a:ln>
              <a:noFill/>
            </a:ln>
            <a:effectLst>
              <a:outerShdw blurRad="50800" dist="38100" dir="5400000" algn="t" rotWithShape="0">
                <a:srgbClr val="1A1A1A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endParaRPr lang="en-US" altLang="ko-KR" sz="1050" dirty="0">
                <a:solidFill>
                  <a:prstClr val="white"/>
                </a:solidFill>
              </a:endParaRPr>
            </a:p>
          </p:txBody>
        </p:sp>
        <p:grpSp>
          <p:nvGrpSpPr>
            <p:cNvPr id="109" name="Group 12">
              <a:extLst>
                <a:ext uri="{FF2B5EF4-FFF2-40B4-BE49-F238E27FC236}">
                  <a16:creationId xmlns:a16="http://schemas.microsoft.com/office/drawing/2014/main" id="{252077E4-87D8-48E7-B880-FDAAA95124D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1617" y="2499085"/>
              <a:ext cx="229344" cy="182438"/>
              <a:chOff x="6208" y="305"/>
              <a:chExt cx="841" cy="669"/>
            </a:xfrm>
            <a:solidFill>
              <a:schemeClr val="bg1"/>
            </a:solidFill>
          </p:grpSpPr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id="{AA59A9F0-ECA0-4E49-9271-27F0084E3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8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14">
                <a:extLst>
                  <a:ext uri="{FF2B5EF4-FFF2-40B4-BE49-F238E27FC236}">
                    <a16:creationId xmlns:a16="http://schemas.microsoft.com/office/drawing/2014/main" id="{E13AA14F-D8D4-46A8-8F13-204E95910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C63EB2D-4443-423A-B6F5-EB0E0415417D}"/>
                </a:ext>
              </a:extLst>
            </p:cNvPr>
            <p:cNvSpPr/>
            <p:nvPr/>
          </p:nvSpPr>
          <p:spPr>
            <a:xfrm>
              <a:off x="541781" y="1972683"/>
              <a:ext cx="630239" cy="146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rgbClr val="1A1A1A"/>
                  </a:solidFill>
                </a:rPr>
                <a:t>Hailey</a:t>
              </a:r>
              <a:endParaRPr lang="ko-KR" altLang="en-US" sz="400" dirty="0">
                <a:solidFill>
                  <a:srgbClr val="1A1A1A"/>
                </a:solidFill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C7F552E-2F2C-476B-BDF9-0C3593816EC0}"/>
                </a:ext>
              </a:extLst>
            </p:cNvPr>
            <p:cNvSpPr/>
            <p:nvPr/>
          </p:nvSpPr>
          <p:spPr>
            <a:xfrm>
              <a:off x="883333" y="3109906"/>
              <a:ext cx="177525" cy="177525"/>
            </a:xfrm>
            <a:prstGeom prst="ellipse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ko-KR" sz="900" dirty="0">
                  <a:solidFill>
                    <a:prstClr val="white"/>
                  </a:solidFill>
                </a:rPr>
                <a:t>5</a:t>
              </a:r>
              <a:endParaRPr lang="ko-KR" altLang="en-US" sz="900" dirty="0">
                <a:solidFill>
                  <a:prstClr val="white"/>
                </a:solidFill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C77FE53B-CD33-43C1-8B9D-5F70E8EB8C19}"/>
                </a:ext>
              </a:extLst>
            </p:cNvPr>
            <p:cNvSpPr/>
            <p:nvPr/>
          </p:nvSpPr>
          <p:spPr>
            <a:xfrm>
              <a:off x="851124" y="4288955"/>
              <a:ext cx="177525" cy="177525"/>
            </a:xfrm>
            <a:prstGeom prst="ellipse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</a:rPr>
                <a:t>off</a:t>
              </a:r>
              <a:endParaRPr lang="ko-KR" altLang="en-US" sz="5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CJ ONE - 앱 정보 및 데이터 분석">
            <a:extLst>
              <a:ext uri="{FF2B5EF4-FFF2-40B4-BE49-F238E27FC236}">
                <a16:creationId xmlns:a16="http://schemas.microsoft.com/office/drawing/2014/main" id="{8D28EA8F-07A9-AE49-AE26-5C456CEFD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4371337"/>
            <a:ext cx="795019" cy="7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456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Carrot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에 적용하기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5527EB-0B24-8D4B-AD40-4A3F3368C4E0}"/>
              </a:ext>
            </a:extLst>
          </p:cNvPr>
          <p:cNvSpPr/>
          <p:nvPr/>
        </p:nvSpPr>
        <p:spPr>
          <a:xfrm>
            <a:off x="1213946" y="2108682"/>
            <a:ext cx="5708118" cy="3771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토스의 광고 모델 중 하나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퀴즈를 맞추는 사용자에게 상금 전달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캐롯 손해 보험은 인스타그램에서 퀴즈를 제공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인스타그램이 아닌 앱으로 퀴즈 서비스를 옮겨서 엔터테인먼트적 요소를 접목해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트래픽을 증가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시킬 수 있다고 생각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검색어 증가 또한 장점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보상으로 앱 내에서 보험비로 사용할 수 있는 포인트를 제공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앱테크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Sockect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통신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실시간 통신 가능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네트워크를 통해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클라이언트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양쪽에 링크를 생성하고 그 링크를 통해 데이터를 주고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받기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대표적인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iOS socket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라이브러리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en-US" altLang="ko-Kore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CocoaAsyncSocket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Socket.IO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단 시간내에 사용자를 끌어올릴 수 있음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C429E6-B914-684E-B64A-417B0C21D4AD}"/>
              </a:ext>
            </a:extLst>
          </p:cNvPr>
          <p:cNvSpPr/>
          <p:nvPr/>
        </p:nvSpPr>
        <p:spPr>
          <a:xfrm>
            <a:off x="1187335" y="1605908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모션 </a:t>
            </a:r>
            <a:r>
              <a:rPr lang="ko-KR" altLang="en-US" b="1" dirty="0" err="1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제스쳐</a:t>
            </a:r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b="1" dirty="0" err="1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접목해보기</a:t>
            </a:r>
            <a:endParaRPr lang="ko-Kore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649086D-A9B4-364C-AA48-2FE8F58D6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127" y="1664131"/>
            <a:ext cx="1857174" cy="40284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9AE177A-2088-F14D-A344-99F9AFC4B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573" y="1664131"/>
            <a:ext cx="1858753" cy="402840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52B744E3-7C68-4A41-9BB8-0EA3FBCC8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1" y="5451975"/>
            <a:ext cx="5246007" cy="8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Carrot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에 적용하기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5527EB-0B24-8D4B-AD40-4A3F3368C4E0}"/>
              </a:ext>
            </a:extLst>
          </p:cNvPr>
          <p:cNvSpPr/>
          <p:nvPr/>
        </p:nvSpPr>
        <p:spPr>
          <a:xfrm>
            <a:off x="1213946" y="2108682"/>
            <a:ext cx="5708118" cy="4255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토스에는 나라에서 진행하는 사업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서비스를 확인할 수 있는 서비스를 많이 제공하고 있음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송금 이외에도 사용자의 앱 사용 시간을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늘려줌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서울시 승용차 마일리지 제도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퍼마일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자동차 보험 접목 시도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승용차 마일리지 제도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시민이 자율적으로 자동차 운행거리를 줄여 온실가스와 미세먼지 감축에 기여하면 서울시에서 감축 정도에 따라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마일리지를 제공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해주는 시민실천운동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단위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제도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제도 가입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가입 시 주행거리 제출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동안 감축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실적 주행거리 제출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마일리지 적립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가입 시 주행거리와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다음년도의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실적 주행거리를 제출하는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로직을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줄일 수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있을것으로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판단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carrot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앱에서 주행거리를 확인할 수 있으므로 이 마일리지 상품과 접목을 시켜 사용자에게 제공하기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C429E6-B914-684E-B64A-417B0C21D4AD}"/>
              </a:ext>
            </a:extLst>
          </p:cNvPr>
          <p:cNvSpPr/>
          <p:nvPr/>
        </p:nvSpPr>
        <p:spPr>
          <a:xfrm>
            <a:off x="1187334" y="1605908"/>
            <a:ext cx="5734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나라 사업 확인 서비스 </a:t>
            </a:r>
            <a:r>
              <a:rPr lang="en-US" altLang="ko-Kore-KR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ore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리워드 접목</a:t>
            </a:r>
            <a:endParaRPr lang="ko-Kore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ED02058-6944-9640-8711-EF94D74B6004}"/>
              </a:ext>
            </a:extLst>
          </p:cNvPr>
          <p:cNvGrpSpPr/>
          <p:nvPr/>
        </p:nvGrpSpPr>
        <p:grpSpPr>
          <a:xfrm>
            <a:off x="7459780" y="1791329"/>
            <a:ext cx="4028401" cy="4031576"/>
            <a:chOff x="7349081" y="1488006"/>
            <a:chExt cx="4028401" cy="403157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6135118-C55F-464B-B6DA-063670206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081" y="1488006"/>
              <a:ext cx="1858753" cy="4028400"/>
            </a:xfrm>
            <a:prstGeom prst="rect">
              <a:avLst/>
            </a:prstGeom>
          </p:spPr>
        </p:pic>
        <p:pic>
          <p:nvPicPr>
            <p:cNvPr id="31" name="그림 30" descr="텍스트이(가) 표시된 사진&#10;&#10;자동 생성된 설명">
              <a:extLst>
                <a:ext uri="{FF2B5EF4-FFF2-40B4-BE49-F238E27FC236}">
                  <a16:creationId xmlns:a16="http://schemas.microsoft.com/office/drawing/2014/main" id="{EAD17901-BEB5-664F-866A-1AF48C874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8729" y="1491182"/>
              <a:ext cx="1858753" cy="4028400"/>
            </a:xfrm>
            <a:prstGeom prst="rect">
              <a:avLst/>
            </a:prstGeom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DC56EB-C12F-D349-93D6-641B7F5F41F0}"/>
              </a:ext>
            </a:extLst>
          </p:cNvPr>
          <p:cNvSpPr/>
          <p:nvPr/>
        </p:nvSpPr>
        <p:spPr>
          <a:xfrm>
            <a:off x="7498155" y="3544103"/>
            <a:ext cx="1605577" cy="788054"/>
          </a:xfrm>
          <a:prstGeom prst="rect">
            <a:avLst/>
          </a:prstGeom>
          <a:noFill/>
          <a:ln w="28575">
            <a:solidFill>
              <a:srgbClr val="006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E1F465-BEFA-D84C-85A6-D572CC4DA453}"/>
              </a:ext>
            </a:extLst>
          </p:cNvPr>
          <p:cNvSpPr/>
          <p:nvPr/>
        </p:nvSpPr>
        <p:spPr>
          <a:xfrm>
            <a:off x="9703246" y="4102475"/>
            <a:ext cx="1605577" cy="608157"/>
          </a:xfrm>
          <a:prstGeom prst="rect">
            <a:avLst/>
          </a:prstGeom>
          <a:noFill/>
          <a:ln w="28575">
            <a:solidFill>
              <a:srgbClr val="006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895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Carrot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에 적용하기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5527EB-0B24-8D4B-AD40-4A3F3368C4E0}"/>
              </a:ext>
            </a:extLst>
          </p:cNvPr>
          <p:cNvSpPr/>
          <p:nvPr/>
        </p:nvSpPr>
        <p:spPr>
          <a:xfrm>
            <a:off x="1213946" y="2108682"/>
            <a:ext cx="5708118" cy="4255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서울시 승용차 마일리지 제도 </a:t>
            </a:r>
            <a:r>
              <a:rPr lang="en-US" altLang="ko-KR" sz="14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R" altLang="en-US" sz="1400" dirty="0" err="1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퍼마일</a:t>
            </a:r>
            <a:r>
              <a:rPr lang="ko-KR" altLang="en-US" sz="1400" dirty="0"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 자동차 보험 접목 시도</a:t>
            </a:r>
            <a:endParaRPr lang="en-US" altLang="ko-KR" sz="1400" dirty="0">
              <a:highlight>
                <a:srgbClr val="FFFF00"/>
              </a:highlight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승용차 마일리지 제도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시민이 자율적으로 자동차 운행거리를 줄여 온실가스와 미세먼지 감축에 기여하면 서울시에서 감축 정도에 따라 </a:t>
            </a:r>
            <a:r>
              <a:rPr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마일리지를 제공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해주는 시민실천운동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단위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 제도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제도 가입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가입 시 주행거리 제출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동안 감축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년 실적 주행거리 제출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마일리지 적립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가입 시 주행거리와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다음년도의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실적 주행거리를 제출하는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로직을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줄일 수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있을것으로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판단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carrot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앱에서 주행거리를 확인할 수 있으므로 이 마일리지 상품과 접목을 시켜 사용자에게 제공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서울시와 협업을 하지 못하더라도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webView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통해 홈페이지로 이동하는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event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제공할 수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C429E6-B914-684E-B64A-417B0C21D4AD}"/>
              </a:ext>
            </a:extLst>
          </p:cNvPr>
          <p:cNvSpPr/>
          <p:nvPr/>
        </p:nvSpPr>
        <p:spPr>
          <a:xfrm>
            <a:off x="1187334" y="1605908"/>
            <a:ext cx="5734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나라 사업 확인 서비스 </a:t>
            </a:r>
            <a:r>
              <a:rPr lang="en-US" altLang="ko-Kore-KR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+ </a:t>
            </a:r>
            <a:r>
              <a:rPr lang="ko-Kore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리워드 접목</a:t>
            </a:r>
            <a:endParaRPr lang="ko-Kore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3B9D40-101D-D944-9BAD-4C1CF7FE9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082" y="1773100"/>
            <a:ext cx="4028400" cy="40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84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1A1A1A"/>
              </a:solidFill>
              <a:ln>
                <a:noFill/>
              </a:ln>
              <a:effectLst>
                <a:outerShdw blurRad="50800" dist="38100" dir="5400000" algn="t" rotWithShape="0">
                  <a:srgbClr val="1A1A1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1A1A1A"/>
                    </a:solidFill>
                  </a:rPr>
                  <a:t>Hailey</a:t>
                </a:r>
                <a:endParaRPr lang="ko-KR" altLang="en-US" sz="400" dirty="0">
                  <a:solidFill>
                    <a:srgbClr val="1A1A1A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1A1A1A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CJ ONE</a:t>
                </a: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B94A5A-35A6-C047-9842-82B14F538C8D}"/>
              </a:ext>
            </a:extLst>
          </p:cNvPr>
          <p:cNvSpPr/>
          <p:nvPr/>
        </p:nvSpPr>
        <p:spPr>
          <a:xfrm>
            <a:off x="1159417" y="2169738"/>
            <a:ext cx="8816807" cy="2705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250000"/>
              </a:lnSpc>
              <a:buFont typeface="+mj-lt"/>
              <a:buAutoNum type="arabicPeriod"/>
            </a:pP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CJ ONE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앱 소개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800100" lvl="1" indent="-342900">
              <a:lnSpc>
                <a:spcPct val="250000"/>
              </a:lnSpc>
              <a:buFont typeface="+mj-lt"/>
              <a:buAutoNum type="arabicPeriod"/>
            </a:pPr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토스의 유용한 기능 </a:t>
            </a:r>
            <a:r>
              <a:rPr kumimoji="1" lang="en-US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</a:t>
            </a:r>
            <a:endParaRPr kumimoji="1" lang="en-US" altLang="ko-Kore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250000"/>
              </a:lnSpc>
              <a:buFont typeface="+mj-lt"/>
              <a:buAutoNum type="arabicPeriod"/>
            </a:pPr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우리 앱에 적용시켜 보면 좋을 기능</a:t>
            </a:r>
            <a:r>
              <a:rPr kumimoji="1" lang="en-US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ore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</a:t>
            </a:r>
            <a:r>
              <a:rPr kumimoji="1" lang="en-US" altLang="ko-Kore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9" name="Picture 2" descr="CJ ONE - 앱 정보 및 데이터 분석">
            <a:extLst>
              <a:ext uri="{FF2B5EF4-FFF2-40B4-BE49-F238E27FC236}">
                <a16:creationId xmlns:a16="http://schemas.microsoft.com/office/drawing/2014/main" id="{E0998B98-A01D-0A40-9579-790BE349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966" y="1217600"/>
            <a:ext cx="795019" cy="7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90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1A1A1A"/>
              </a:solidFill>
              <a:ln>
                <a:noFill/>
              </a:ln>
              <a:effectLst>
                <a:outerShdw blurRad="50800" dist="38100" dir="5400000" algn="t" rotWithShape="0">
                  <a:srgbClr val="1A1A1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1A1A1A"/>
                    </a:solidFill>
                  </a:rPr>
                  <a:t>Hailey</a:t>
                </a:r>
                <a:endParaRPr lang="ko-KR" altLang="en-US" sz="400" dirty="0">
                  <a:solidFill>
                    <a:srgbClr val="1A1A1A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1A1A1A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CJ ONE</a:t>
                </a: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CJ ONE - 앱 정보 및 데이터 분석">
            <a:extLst>
              <a:ext uri="{FF2B5EF4-FFF2-40B4-BE49-F238E27FC236}">
                <a16:creationId xmlns:a16="http://schemas.microsoft.com/office/drawing/2014/main" id="{E0998B98-A01D-0A40-9579-790BE349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58" y="2271601"/>
            <a:ext cx="658911" cy="65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ECC1BF-2302-834F-AE66-A3D4F6613D99}"/>
              </a:ext>
            </a:extLst>
          </p:cNvPr>
          <p:cNvSpPr/>
          <p:nvPr/>
        </p:nvSpPr>
        <p:spPr>
          <a:xfrm>
            <a:off x="2219745" y="2388587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CJ ONE</a:t>
            </a:r>
            <a:endParaRPr lang="ko-Kore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03712F-A803-7E4B-817C-3135A719427F}"/>
              </a:ext>
            </a:extLst>
          </p:cNvPr>
          <p:cNvSpPr/>
          <p:nvPr/>
        </p:nvSpPr>
        <p:spPr>
          <a:xfrm>
            <a:off x="1466758" y="3180362"/>
            <a:ext cx="8830181" cy="198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문화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외식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쇼핑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 err="1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뷰티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엔터테인먼트 등 </a:t>
            </a:r>
            <a:r>
              <a:rPr lang="en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CJ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다양한 생활문화 서비스를 모두 즐길 수 있는 통합 라이프스타일 멤버십 서비스 </a:t>
            </a:r>
            <a:endParaRPr lang="en-US" altLang="ko-KR" sz="1600" dirty="0">
              <a:solidFill>
                <a:srgbClr val="20212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CJ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계열사들의 포인트를 적립하고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이벤트 참여를 도와주는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어플</a:t>
            </a:r>
            <a:endParaRPr lang="en-US" altLang="ko-Kore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안드로이드 기준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설치수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1,000,000+,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리뷰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3.9 (iOS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리뷰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2.3)</a:t>
            </a:r>
            <a:endParaRPr lang="en-US" altLang="ko-Kore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013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1A1A1A"/>
              </a:solidFill>
              <a:ln>
                <a:noFill/>
              </a:ln>
              <a:effectLst>
                <a:outerShdw blurRad="50800" dist="38100" dir="5400000" algn="t" rotWithShape="0">
                  <a:srgbClr val="1A1A1A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1A1A1A"/>
                    </a:solidFill>
                  </a:rPr>
                  <a:t>Hailey</a:t>
                </a:r>
                <a:endParaRPr lang="ko-KR" altLang="en-US" sz="400" dirty="0">
                  <a:solidFill>
                    <a:srgbClr val="1A1A1A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1A1A1A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CJ ONE</a:t>
                </a: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CJ ONE - 앱 정보 및 데이터 분석">
            <a:extLst>
              <a:ext uri="{FF2B5EF4-FFF2-40B4-BE49-F238E27FC236}">
                <a16:creationId xmlns:a16="http://schemas.microsoft.com/office/drawing/2014/main" id="{E0998B98-A01D-0A40-9579-790BE349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58" y="2271601"/>
            <a:ext cx="658911" cy="65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ECC1BF-2302-834F-AE66-A3D4F6613D99}"/>
              </a:ext>
            </a:extLst>
          </p:cNvPr>
          <p:cNvSpPr/>
          <p:nvPr/>
        </p:nvSpPr>
        <p:spPr>
          <a:xfrm>
            <a:off x="2219745" y="2388587"/>
            <a:ext cx="1234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CJ ONE</a:t>
            </a:r>
            <a:endParaRPr lang="ko-Kore-KR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03712F-A803-7E4B-817C-3135A719427F}"/>
              </a:ext>
            </a:extLst>
          </p:cNvPr>
          <p:cNvSpPr/>
          <p:nvPr/>
        </p:nvSpPr>
        <p:spPr>
          <a:xfrm>
            <a:off x="1466758" y="3180362"/>
            <a:ext cx="8830181" cy="198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문화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외식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쇼핑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 err="1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뷰티</a:t>
            </a:r>
            <a:r>
              <a:rPr lang="en-US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엔터테인먼트 등 </a:t>
            </a:r>
            <a:r>
              <a:rPr lang="en" altLang="ko-KR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CJ</a:t>
            </a:r>
            <a:r>
              <a:rPr lang="ko-KR" altLang="en-US" sz="1600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다양한 생활문화 서비스를 모두 즐길 수 있는 통합 라이프스타일 멤버십 서비스 </a:t>
            </a:r>
            <a:endParaRPr lang="en-US" altLang="ko-KR" sz="1600" dirty="0">
              <a:solidFill>
                <a:srgbClr val="202122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CJ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계열사들의 포인트를 적립하고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이벤트 참여를 도와주는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어플</a:t>
            </a:r>
            <a:endParaRPr lang="en-US" altLang="ko-Kore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안드로이드 기준 </a:t>
            </a:r>
            <a:r>
              <a:rPr lang="ko-KR" altLang="en-US" sz="16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설치수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1,000,000+,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리뷰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3.9 (iOS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리뷰 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2.3)</a:t>
            </a:r>
            <a:endParaRPr lang="en-US" altLang="ko-Kore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834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토스 </a:t>
                </a: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– 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간편 송금 서비스  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EE5B42-20CF-1246-85A0-60808349CE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2"/>
          <a:stretch/>
        </p:blipFill>
        <p:spPr>
          <a:xfrm>
            <a:off x="9489989" y="1720024"/>
            <a:ext cx="2024569" cy="402659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A8B175-F187-314D-BF59-65277A86B3F5}"/>
              </a:ext>
            </a:extLst>
          </p:cNvPr>
          <p:cNvSpPr/>
          <p:nvPr/>
        </p:nvSpPr>
        <p:spPr>
          <a:xfrm>
            <a:off x="1213946" y="2531475"/>
            <a:ext cx="7889787" cy="3378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연락처 연동을 이용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주소록 읽기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NSContactsUsageDescription</a:t>
            </a:r>
            <a:r>
              <a:rPr lang="en" altLang="ko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사용자에게 연락처 액세스를 허락 받기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" altLang="ko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CNContactStore</a:t>
            </a:r>
            <a:r>
              <a:rPr lang="en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사용자의 데이터베이스 안에서 연락처를 가져오고 저장하는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Class</a:t>
            </a:r>
            <a:endParaRPr lang="en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로직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 연락처 액세스 팝업 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Permission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획득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연락처 가져오기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읽어온 연락처를 </a:t>
            </a:r>
            <a:r>
              <a:rPr lang="en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NSMutableArray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저장해서 사용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가변 리스트 배열 관리 클래스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2B2B45-900F-284D-9685-3003C85CD624}"/>
              </a:ext>
            </a:extLst>
          </p:cNvPr>
          <p:cNvSpPr/>
          <p:nvPr/>
        </p:nvSpPr>
        <p:spPr>
          <a:xfrm>
            <a:off x="1187335" y="1951431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간편 송금 서비스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396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토스 </a:t>
                </a: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– 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만보기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A8B175-F187-314D-BF59-65277A86B3F5}"/>
              </a:ext>
            </a:extLst>
          </p:cNvPr>
          <p:cNvSpPr/>
          <p:nvPr/>
        </p:nvSpPr>
        <p:spPr>
          <a:xfrm>
            <a:off x="1208799" y="2416244"/>
            <a:ext cx="4311586" cy="2963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사용자의 걸음 수에 따라 리워드를 제공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리워드는 포인트가 아닌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현금화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할 수 있음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친구와 </a:t>
            </a:r>
            <a:r>
              <a:rPr lang="ko-Kore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함께 하는 미션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존재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  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 사용자를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끌어들임</a:t>
            </a:r>
            <a:endParaRPr lang="en-US" altLang="ko-KR" sz="1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나의 걸음 수를 기준으로 분석 가능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현재 소모한 칼로리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평균 대비 걸음 수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주간 분석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월간 분석</a:t>
            </a: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2B2B45-900F-284D-9685-3003C85CD624}"/>
              </a:ext>
            </a:extLst>
          </p:cNvPr>
          <p:cNvSpPr/>
          <p:nvPr/>
        </p:nvSpPr>
        <p:spPr>
          <a:xfrm>
            <a:off x="1187335" y="1951431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만보기</a:t>
            </a:r>
            <a:endParaRPr lang="ko-Kore-KR" altLang="en-US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396D7DB-39EF-7B4F-9A4B-7C73AE08FDDB}"/>
              </a:ext>
            </a:extLst>
          </p:cNvPr>
          <p:cNvGrpSpPr/>
          <p:nvPr/>
        </p:nvGrpSpPr>
        <p:grpSpPr>
          <a:xfrm>
            <a:off x="5716118" y="1809556"/>
            <a:ext cx="5708017" cy="3862866"/>
            <a:chOff x="5716118" y="1809556"/>
            <a:chExt cx="5708017" cy="386286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B157E9F-D1B5-0C49-9C0F-6A1181B6E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433" y="1809556"/>
              <a:ext cx="1775702" cy="3848407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F4F6220-806E-1244-B77C-9457BD6B9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827" y="1809563"/>
              <a:ext cx="1775699" cy="38484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7B0662B-071C-C64C-B342-08E20F98F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118" y="1824022"/>
              <a:ext cx="1775699" cy="384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384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토스 </a:t>
                </a: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– 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만보기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A8B175-F187-314D-BF59-65277A86B3F5}"/>
              </a:ext>
            </a:extLst>
          </p:cNvPr>
          <p:cNvSpPr/>
          <p:nvPr/>
        </p:nvSpPr>
        <p:spPr>
          <a:xfrm>
            <a:off x="1196178" y="2221146"/>
            <a:ext cx="7728110" cy="2316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동작 피트니스 액세스 필요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ore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CoreMotion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이용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여러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iOS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장치의 하드웨어에서 </a:t>
            </a:r>
            <a:r>
              <a:rPr lang="ko-KR" altLang="en-US" sz="1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동작 관련 데이터</a:t>
            </a:r>
            <a:r>
              <a:rPr lang="en-US" altLang="ko-KR" sz="1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이벤트를 처리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해주는 프레임워크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혹은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HealthKit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 가능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=&gt; Toss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에서는 왜 </a:t>
            </a:r>
            <a:r>
              <a:rPr lang="en-US" altLang="ko-KR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HealthKit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사용하지 않았을까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?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ore-KR" sz="1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CMPedometer</a:t>
            </a:r>
            <a:r>
              <a:rPr lang="en-US" altLang="ko-Kore-KR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Class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사용해 실시간 보행 데이터를 가져오기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2B2B45-900F-284D-9685-3003C85CD624}"/>
              </a:ext>
            </a:extLst>
          </p:cNvPr>
          <p:cNvSpPr/>
          <p:nvPr/>
        </p:nvSpPr>
        <p:spPr>
          <a:xfrm>
            <a:off x="1174714" y="1756333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만보기</a:t>
            </a:r>
            <a:endParaRPr lang="ko-Kore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7B0662B-071C-C64C-B342-08E20F98F2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85" y="1797543"/>
            <a:ext cx="1775699" cy="384840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6374DC06-D799-4B42-8F43-45BAD2041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58" y="3946320"/>
            <a:ext cx="4972050" cy="22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8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토스 </a:t>
                </a:r>
                <a:r>
                  <a:rPr lang="en-US" altLang="ko-KR" sz="2400" b="1" i="1" kern="0" dirty="0">
                    <a:solidFill>
                      <a:prstClr val="white"/>
                    </a:solidFill>
                  </a:rPr>
                  <a:t>– </a:t>
                </a: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보험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A8B175-F187-314D-BF59-65277A86B3F5}"/>
              </a:ext>
            </a:extLst>
          </p:cNvPr>
          <p:cNvSpPr/>
          <p:nvPr/>
        </p:nvSpPr>
        <p:spPr>
          <a:xfrm>
            <a:off x="1196178" y="2221146"/>
            <a:ext cx="5679702" cy="3609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온라인 보험 가입하기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캐롯손해보험과도 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퍼마일 자동차보험</a:t>
            </a:r>
            <a:r>
              <a:rPr lang="en-US" altLang="ko-Kore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’</a:t>
            </a: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토스를 통해 가입할 수 있는 기능 제공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다양한 보험사와 제휴를 맺음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>
                <a:latin typeface="NanumGothic" panose="020D0604000000000000" pitchFamily="34" charset="-127"/>
                <a:ea typeface="NanumGothic" panose="020D0604000000000000" pitchFamily="34" charset="-127"/>
              </a:rPr>
              <a:t>병원비 돌려받기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각종 증빙 서류를 모아 보험사에 청구하는 과정을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줄여줌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진료비 혹은 약제비 영수증만 찍어서 인증 가능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토스와 연결된 카드 계좌에서 병원 혹은 약국 결제 내역 자동 조회 가능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ore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청구 받을 계좌는 토스에 등록해야함</a:t>
            </a: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2B2B45-900F-284D-9685-3003C85CD624}"/>
              </a:ext>
            </a:extLst>
          </p:cNvPr>
          <p:cNvSpPr/>
          <p:nvPr/>
        </p:nvSpPr>
        <p:spPr>
          <a:xfrm>
            <a:off x="1174714" y="1756333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보험 </a:t>
            </a:r>
            <a:endParaRPr lang="ko-Kore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4C146AC-3280-A147-8B77-A51E5257A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81" y="1718217"/>
            <a:ext cx="4430482" cy="40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2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FF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99143" y="461575"/>
            <a:ext cx="11393714" cy="6125030"/>
            <a:chOff x="493486" y="348343"/>
            <a:chExt cx="11393714" cy="6125030"/>
          </a:xfrm>
          <a:effectLst>
            <a:outerShdw blurRad="165100" dist="50800" dir="2700000" algn="tl" rotWithShape="0">
              <a:schemeClr val="tx1">
                <a:alpha val="40000"/>
              </a:schemeClr>
            </a:outerShdw>
          </a:effectLst>
        </p:grpSpPr>
        <p:sp>
          <p:nvSpPr>
            <p:cNvPr id="5" name="양쪽 모서리가 둥근 사각형 4"/>
            <p:cNvSpPr/>
            <p:nvPr/>
          </p:nvSpPr>
          <p:spPr>
            <a:xfrm>
              <a:off x="493486" y="914400"/>
              <a:ext cx="11393714" cy="5558971"/>
            </a:xfrm>
            <a:prstGeom prst="round2SameRect">
              <a:avLst>
                <a:gd name="adj1" fmla="val 0"/>
                <a:gd name="adj2" fmla="val 3394"/>
              </a:avLst>
            </a:prstGeom>
            <a:solidFill>
              <a:srgbClr val="F2F5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>
            <a:xfrm rot="16200000" flipH="1">
              <a:off x="-2002971" y="3410857"/>
              <a:ext cx="5558974" cy="566057"/>
            </a:xfrm>
            <a:prstGeom prst="round1Rect">
              <a:avLst>
                <a:gd name="adj" fmla="val 32989"/>
              </a:avLst>
            </a:prstGeom>
            <a:solidFill>
              <a:srgbClr val="E6E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8448" y="1377950"/>
              <a:ext cx="516135" cy="3219450"/>
              <a:chOff x="541781" y="1323163"/>
              <a:chExt cx="630239" cy="3931186"/>
            </a:xfrm>
          </p:grpSpPr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8F6AB17A-3FA7-474D-BBEF-83CB2760D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543" y="3137572"/>
                <a:ext cx="141676" cy="186968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36">
                <a:extLst>
                  <a:ext uri="{FF2B5EF4-FFF2-40B4-BE49-F238E27FC236}">
                    <a16:creationId xmlns:a16="http://schemas.microsoft.com/office/drawing/2014/main" id="{10D33EC3-8543-4845-97A2-D38BE89D3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7154" y="5063613"/>
                <a:ext cx="113404" cy="190736"/>
              </a:xfrm>
              <a:custGeom>
                <a:avLst/>
                <a:gdLst>
                  <a:gd name="T0" fmla="*/ 937 w 1926"/>
                  <a:gd name="T1" fmla="*/ 3639 h 4045"/>
                  <a:gd name="T2" fmla="*/ 893 w 1926"/>
                  <a:gd name="T3" fmla="*/ 3665 h 4045"/>
                  <a:gd name="T4" fmla="*/ 863 w 1926"/>
                  <a:gd name="T5" fmla="*/ 3712 h 4045"/>
                  <a:gd name="T6" fmla="*/ 851 w 1926"/>
                  <a:gd name="T7" fmla="*/ 3772 h 4045"/>
                  <a:gd name="T8" fmla="*/ 863 w 1926"/>
                  <a:gd name="T9" fmla="*/ 3832 h 4045"/>
                  <a:gd name="T10" fmla="*/ 893 w 1926"/>
                  <a:gd name="T11" fmla="*/ 3878 h 4045"/>
                  <a:gd name="T12" fmla="*/ 937 w 1926"/>
                  <a:gd name="T13" fmla="*/ 3905 h 4045"/>
                  <a:gd name="T14" fmla="*/ 988 w 1926"/>
                  <a:gd name="T15" fmla="*/ 3905 h 4045"/>
                  <a:gd name="T16" fmla="*/ 1033 w 1926"/>
                  <a:gd name="T17" fmla="*/ 3878 h 4045"/>
                  <a:gd name="T18" fmla="*/ 1064 w 1926"/>
                  <a:gd name="T19" fmla="*/ 3832 h 4045"/>
                  <a:gd name="T20" fmla="*/ 1075 w 1926"/>
                  <a:gd name="T21" fmla="*/ 3772 h 4045"/>
                  <a:gd name="T22" fmla="*/ 1064 w 1926"/>
                  <a:gd name="T23" fmla="*/ 3712 h 4045"/>
                  <a:gd name="T24" fmla="*/ 1033 w 1926"/>
                  <a:gd name="T25" fmla="*/ 3665 h 4045"/>
                  <a:gd name="T26" fmla="*/ 988 w 1926"/>
                  <a:gd name="T27" fmla="*/ 3639 h 4045"/>
                  <a:gd name="T28" fmla="*/ 156 w 1926"/>
                  <a:gd name="T29" fmla="*/ 434 h 4045"/>
                  <a:gd name="T30" fmla="*/ 1770 w 1926"/>
                  <a:gd name="T31" fmla="*/ 3540 h 4045"/>
                  <a:gd name="T32" fmla="*/ 156 w 1926"/>
                  <a:gd name="T33" fmla="*/ 434 h 4045"/>
                  <a:gd name="T34" fmla="*/ 716 w 1926"/>
                  <a:gd name="T35" fmla="*/ 200 h 4045"/>
                  <a:gd name="T36" fmla="*/ 701 w 1926"/>
                  <a:gd name="T37" fmla="*/ 217 h 4045"/>
                  <a:gd name="T38" fmla="*/ 701 w 1926"/>
                  <a:gd name="T39" fmla="*/ 243 h 4045"/>
                  <a:gd name="T40" fmla="*/ 716 w 1926"/>
                  <a:gd name="T41" fmla="*/ 260 h 4045"/>
                  <a:gd name="T42" fmla="*/ 1199 w 1926"/>
                  <a:gd name="T43" fmla="*/ 262 h 4045"/>
                  <a:gd name="T44" fmla="*/ 1218 w 1926"/>
                  <a:gd name="T45" fmla="*/ 254 h 4045"/>
                  <a:gd name="T46" fmla="*/ 1226 w 1926"/>
                  <a:gd name="T47" fmla="*/ 230 h 4045"/>
                  <a:gd name="T48" fmla="*/ 1218 w 1926"/>
                  <a:gd name="T49" fmla="*/ 207 h 4045"/>
                  <a:gd name="T50" fmla="*/ 1199 w 1926"/>
                  <a:gd name="T51" fmla="*/ 197 h 4045"/>
                  <a:gd name="T52" fmla="*/ 224 w 1926"/>
                  <a:gd name="T53" fmla="*/ 0 h 4045"/>
                  <a:gd name="T54" fmla="*/ 1738 w 1926"/>
                  <a:gd name="T55" fmla="*/ 4 h 4045"/>
                  <a:gd name="T56" fmla="*/ 1805 w 1926"/>
                  <a:gd name="T57" fmla="*/ 31 h 4045"/>
                  <a:gd name="T58" fmla="*/ 1860 w 1926"/>
                  <a:gd name="T59" fmla="*/ 81 h 4045"/>
                  <a:gd name="T60" fmla="*/ 1900 w 1926"/>
                  <a:gd name="T61" fmla="*/ 148 h 4045"/>
                  <a:gd name="T62" fmla="*/ 1923 w 1926"/>
                  <a:gd name="T63" fmla="*/ 229 h 4045"/>
                  <a:gd name="T64" fmla="*/ 1926 w 1926"/>
                  <a:gd name="T65" fmla="*/ 3772 h 4045"/>
                  <a:gd name="T66" fmla="*/ 1915 w 1926"/>
                  <a:gd name="T67" fmla="*/ 3857 h 4045"/>
                  <a:gd name="T68" fmla="*/ 1882 w 1926"/>
                  <a:gd name="T69" fmla="*/ 3932 h 4045"/>
                  <a:gd name="T70" fmla="*/ 1834 w 1926"/>
                  <a:gd name="T71" fmla="*/ 3992 h 4045"/>
                  <a:gd name="T72" fmla="*/ 1773 w 1926"/>
                  <a:gd name="T73" fmla="*/ 4032 h 4045"/>
                  <a:gd name="T74" fmla="*/ 1702 w 1926"/>
                  <a:gd name="T75" fmla="*/ 4045 h 4045"/>
                  <a:gd name="T76" fmla="*/ 188 w 1926"/>
                  <a:gd name="T77" fmla="*/ 4041 h 4045"/>
                  <a:gd name="T78" fmla="*/ 122 w 1926"/>
                  <a:gd name="T79" fmla="*/ 4014 h 4045"/>
                  <a:gd name="T80" fmla="*/ 66 w 1926"/>
                  <a:gd name="T81" fmla="*/ 3964 h 4045"/>
                  <a:gd name="T82" fmla="*/ 25 w 1926"/>
                  <a:gd name="T83" fmla="*/ 3897 h 4045"/>
                  <a:gd name="T84" fmla="*/ 3 w 1926"/>
                  <a:gd name="T85" fmla="*/ 3816 h 4045"/>
                  <a:gd name="T86" fmla="*/ 0 w 1926"/>
                  <a:gd name="T87" fmla="*/ 273 h 4045"/>
                  <a:gd name="T88" fmla="*/ 12 w 1926"/>
                  <a:gd name="T89" fmla="*/ 188 h 4045"/>
                  <a:gd name="T90" fmla="*/ 43 w 1926"/>
                  <a:gd name="T91" fmla="*/ 113 h 4045"/>
                  <a:gd name="T92" fmla="*/ 92 w 1926"/>
                  <a:gd name="T93" fmla="*/ 53 h 4045"/>
                  <a:gd name="T94" fmla="*/ 154 w 1926"/>
                  <a:gd name="T95" fmla="*/ 13 h 4045"/>
                  <a:gd name="T96" fmla="*/ 224 w 1926"/>
                  <a:gd name="T97" fmla="*/ 0 h 40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26" h="4045">
                    <a:moveTo>
                      <a:pt x="963" y="3636"/>
                    </a:moveTo>
                    <a:lnTo>
                      <a:pt x="937" y="3639"/>
                    </a:lnTo>
                    <a:lnTo>
                      <a:pt x="914" y="3649"/>
                    </a:lnTo>
                    <a:lnTo>
                      <a:pt x="893" y="3665"/>
                    </a:lnTo>
                    <a:lnTo>
                      <a:pt x="876" y="3686"/>
                    </a:lnTo>
                    <a:lnTo>
                      <a:pt x="863" y="3712"/>
                    </a:lnTo>
                    <a:lnTo>
                      <a:pt x="854" y="3741"/>
                    </a:lnTo>
                    <a:lnTo>
                      <a:pt x="851" y="3772"/>
                    </a:lnTo>
                    <a:lnTo>
                      <a:pt x="854" y="3804"/>
                    </a:lnTo>
                    <a:lnTo>
                      <a:pt x="863" y="3832"/>
                    </a:lnTo>
                    <a:lnTo>
                      <a:pt x="876" y="3857"/>
                    </a:lnTo>
                    <a:lnTo>
                      <a:pt x="893" y="3878"/>
                    </a:lnTo>
                    <a:lnTo>
                      <a:pt x="914" y="3894"/>
                    </a:lnTo>
                    <a:lnTo>
                      <a:pt x="937" y="3905"/>
                    </a:lnTo>
                    <a:lnTo>
                      <a:pt x="963" y="3909"/>
                    </a:lnTo>
                    <a:lnTo>
                      <a:pt x="988" y="3905"/>
                    </a:lnTo>
                    <a:lnTo>
                      <a:pt x="1013" y="3894"/>
                    </a:lnTo>
                    <a:lnTo>
                      <a:pt x="1033" y="3878"/>
                    </a:lnTo>
                    <a:lnTo>
                      <a:pt x="1051" y="3857"/>
                    </a:lnTo>
                    <a:lnTo>
                      <a:pt x="1064" y="3832"/>
                    </a:lnTo>
                    <a:lnTo>
                      <a:pt x="1072" y="3804"/>
                    </a:lnTo>
                    <a:lnTo>
                      <a:pt x="1075" y="3772"/>
                    </a:lnTo>
                    <a:lnTo>
                      <a:pt x="1072" y="3741"/>
                    </a:lnTo>
                    <a:lnTo>
                      <a:pt x="1064" y="3712"/>
                    </a:lnTo>
                    <a:lnTo>
                      <a:pt x="1051" y="3686"/>
                    </a:lnTo>
                    <a:lnTo>
                      <a:pt x="1033" y="3665"/>
                    </a:lnTo>
                    <a:lnTo>
                      <a:pt x="1013" y="3649"/>
                    </a:lnTo>
                    <a:lnTo>
                      <a:pt x="988" y="3639"/>
                    </a:lnTo>
                    <a:lnTo>
                      <a:pt x="963" y="3636"/>
                    </a:lnTo>
                    <a:close/>
                    <a:moveTo>
                      <a:pt x="156" y="434"/>
                    </a:moveTo>
                    <a:lnTo>
                      <a:pt x="156" y="3540"/>
                    </a:lnTo>
                    <a:lnTo>
                      <a:pt x="1770" y="3540"/>
                    </a:lnTo>
                    <a:lnTo>
                      <a:pt x="1770" y="434"/>
                    </a:lnTo>
                    <a:lnTo>
                      <a:pt x="156" y="434"/>
                    </a:lnTo>
                    <a:close/>
                    <a:moveTo>
                      <a:pt x="727" y="197"/>
                    </a:moveTo>
                    <a:lnTo>
                      <a:pt x="716" y="200"/>
                    </a:lnTo>
                    <a:lnTo>
                      <a:pt x="707" y="207"/>
                    </a:lnTo>
                    <a:lnTo>
                      <a:pt x="701" y="217"/>
                    </a:lnTo>
                    <a:lnTo>
                      <a:pt x="699" y="230"/>
                    </a:lnTo>
                    <a:lnTo>
                      <a:pt x="701" y="243"/>
                    </a:lnTo>
                    <a:lnTo>
                      <a:pt x="707" y="254"/>
                    </a:lnTo>
                    <a:lnTo>
                      <a:pt x="716" y="260"/>
                    </a:lnTo>
                    <a:lnTo>
                      <a:pt x="727" y="262"/>
                    </a:lnTo>
                    <a:lnTo>
                      <a:pt x="1199" y="262"/>
                    </a:lnTo>
                    <a:lnTo>
                      <a:pt x="1210" y="260"/>
                    </a:lnTo>
                    <a:lnTo>
                      <a:pt x="1218" y="254"/>
                    </a:lnTo>
                    <a:lnTo>
                      <a:pt x="1224" y="243"/>
                    </a:lnTo>
                    <a:lnTo>
                      <a:pt x="1226" y="230"/>
                    </a:lnTo>
                    <a:lnTo>
                      <a:pt x="1224" y="217"/>
                    </a:lnTo>
                    <a:lnTo>
                      <a:pt x="1218" y="207"/>
                    </a:lnTo>
                    <a:lnTo>
                      <a:pt x="1210" y="200"/>
                    </a:lnTo>
                    <a:lnTo>
                      <a:pt x="1199" y="197"/>
                    </a:lnTo>
                    <a:lnTo>
                      <a:pt x="727" y="197"/>
                    </a:lnTo>
                    <a:close/>
                    <a:moveTo>
                      <a:pt x="224" y="0"/>
                    </a:moveTo>
                    <a:lnTo>
                      <a:pt x="1702" y="0"/>
                    </a:lnTo>
                    <a:lnTo>
                      <a:pt x="1738" y="4"/>
                    </a:lnTo>
                    <a:lnTo>
                      <a:pt x="1773" y="13"/>
                    </a:lnTo>
                    <a:lnTo>
                      <a:pt x="1805" y="31"/>
                    </a:lnTo>
                    <a:lnTo>
                      <a:pt x="1834" y="53"/>
                    </a:lnTo>
                    <a:lnTo>
                      <a:pt x="1860" y="81"/>
                    </a:lnTo>
                    <a:lnTo>
                      <a:pt x="1882" y="113"/>
                    </a:lnTo>
                    <a:lnTo>
                      <a:pt x="1900" y="148"/>
                    </a:lnTo>
                    <a:lnTo>
                      <a:pt x="1915" y="188"/>
                    </a:lnTo>
                    <a:lnTo>
                      <a:pt x="1923" y="229"/>
                    </a:lnTo>
                    <a:lnTo>
                      <a:pt x="1926" y="273"/>
                    </a:lnTo>
                    <a:lnTo>
                      <a:pt x="1926" y="3772"/>
                    </a:lnTo>
                    <a:lnTo>
                      <a:pt x="1923" y="3816"/>
                    </a:lnTo>
                    <a:lnTo>
                      <a:pt x="1915" y="3857"/>
                    </a:lnTo>
                    <a:lnTo>
                      <a:pt x="1900" y="3897"/>
                    </a:lnTo>
                    <a:lnTo>
                      <a:pt x="1882" y="3932"/>
                    </a:lnTo>
                    <a:lnTo>
                      <a:pt x="1860" y="3964"/>
                    </a:lnTo>
                    <a:lnTo>
                      <a:pt x="1834" y="3992"/>
                    </a:lnTo>
                    <a:lnTo>
                      <a:pt x="1805" y="4014"/>
                    </a:lnTo>
                    <a:lnTo>
                      <a:pt x="1773" y="4032"/>
                    </a:lnTo>
                    <a:lnTo>
                      <a:pt x="1738" y="4041"/>
                    </a:lnTo>
                    <a:lnTo>
                      <a:pt x="1702" y="4045"/>
                    </a:lnTo>
                    <a:lnTo>
                      <a:pt x="224" y="4045"/>
                    </a:lnTo>
                    <a:lnTo>
                      <a:pt x="188" y="4041"/>
                    </a:lnTo>
                    <a:lnTo>
                      <a:pt x="154" y="4032"/>
                    </a:lnTo>
                    <a:lnTo>
                      <a:pt x="122" y="4014"/>
                    </a:lnTo>
                    <a:lnTo>
                      <a:pt x="92" y="3992"/>
                    </a:lnTo>
                    <a:lnTo>
                      <a:pt x="66" y="3964"/>
                    </a:lnTo>
                    <a:lnTo>
                      <a:pt x="43" y="3932"/>
                    </a:lnTo>
                    <a:lnTo>
                      <a:pt x="25" y="3897"/>
                    </a:lnTo>
                    <a:lnTo>
                      <a:pt x="12" y="3857"/>
                    </a:lnTo>
                    <a:lnTo>
                      <a:pt x="3" y="3816"/>
                    </a:lnTo>
                    <a:lnTo>
                      <a:pt x="0" y="3772"/>
                    </a:lnTo>
                    <a:lnTo>
                      <a:pt x="0" y="273"/>
                    </a:lnTo>
                    <a:lnTo>
                      <a:pt x="3" y="229"/>
                    </a:lnTo>
                    <a:lnTo>
                      <a:pt x="12" y="188"/>
                    </a:lnTo>
                    <a:lnTo>
                      <a:pt x="25" y="148"/>
                    </a:lnTo>
                    <a:lnTo>
                      <a:pt x="43" y="113"/>
                    </a:lnTo>
                    <a:lnTo>
                      <a:pt x="66" y="81"/>
                    </a:lnTo>
                    <a:lnTo>
                      <a:pt x="92" y="53"/>
                    </a:lnTo>
                    <a:lnTo>
                      <a:pt x="122" y="31"/>
                    </a:lnTo>
                    <a:lnTo>
                      <a:pt x="154" y="13"/>
                    </a:lnTo>
                    <a:lnTo>
                      <a:pt x="188" y="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자유형 23">
                <a:extLst>
                  <a:ext uri="{FF2B5EF4-FFF2-40B4-BE49-F238E27FC236}">
                    <a16:creationId xmlns:a16="http://schemas.microsoft.com/office/drawing/2014/main" id="{9DE6512C-BDB3-4376-9AC7-31424A53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23" y="4435296"/>
                <a:ext cx="170716" cy="149410"/>
              </a:xfrm>
              <a:custGeom>
                <a:avLst/>
                <a:gdLst>
                  <a:gd name="connsiteX0" fmla="*/ 149021 w 448462"/>
                  <a:gd name="connsiteY0" fmla="*/ 328125 h 392491"/>
                  <a:gd name="connsiteX1" fmla="*/ 210588 w 448462"/>
                  <a:gd name="connsiteY1" fmla="*/ 357224 h 392491"/>
                  <a:gd name="connsiteX2" fmla="*/ 160375 w 448462"/>
                  <a:gd name="connsiteY2" fmla="*/ 391211 h 392491"/>
                  <a:gd name="connsiteX3" fmla="*/ 158502 w 448462"/>
                  <a:gd name="connsiteY3" fmla="*/ 392025 h 392491"/>
                  <a:gd name="connsiteX4" fmla="*/ 156629 w 448462"/>
                  <a:gd name="connsiteY4" fmla="*/ 392491 h 392491"/>
                  <a:gd name="connsiteX5" fmla="*/ 154757 w 448462"/>
                  <a:gd name="connsiteY5" fmla="*/ 392375 h 392491"/>
                  <a:gd name="connsiteX6" fmla="*/ 153001 w 448462"/>
                  <a:gd name="connsiteY6" fmla="*/ 391676 h 392491"/>
                  <a:gd name="connsiteX7" fmla="*/ 151362 w 448462"/>
                  <a:gd name="connsiteY7" fmla="*/ 390396 h 392491"/>
                  <a:gd name="connsiteX8" fmla="*/ 150075 w 448462"/>
                  <a:gd name="connsiteY8" fmla="*/ 388883 h 392491"/>
                  <a:gd name="connsiteX9" fmla="*/ 149255 w 448462"/>
                  <a:gd name="connsiteY9" fmla="*/ 387137 h 392491"/>
                  <a:gd name="connsiteX10" fmla="*/ 149021 w 448462"/>
                  <a:gd name="connsiteY10" fmla="*/ 385158 h 392491"/>
                  <a:gd name="connsiteX11" fmla="*/ 441235 w 448462"/>
                  <a:gd name="connsiteY11" fmla="*/ 0 h 392491"/>
                  <a:gd name="connsiteX12" fmla="*/ 442983 w 448462"/>
                  <a:gd name="connsiteY12" fmla="*/ 233 h 392491"/>
                  <a:gd name="connsiteX13" fmla="*/ 444615 w 448462"/>
                  <a:gd name="connsiteY13" fmla="*/ 816 h 392491"/>
                  <a:gd name="connsiteX14" fmla="*/ 446131 w 448462"/>
                  <a:gd name="connsiteY14" fmla="*/ 1866 h 392491"/>
                  <a:gd name="connsiteX15" fmla="*/ 447530 w 448462"/>
                  <a:gd name="connsiteY15" fmla="*/ 3615 h 392491"/>
                  <a:gd name="connsiteX16" fmla="*/ 448346 w 448462"/>
                  <a:gd name="connsiteY16" fmla="*/ 5714 h 392491"/>
                  <a:gd name="connsiteX17" fmla="*/ 448462 w 448462"/>
                  <a:gd name="connsiteY17" fmla="*/ 7696 h 392491"/>
                  <a:gd name="connsiteX18" fmla="*/ 447879 w 448462"/>
                  <a:gd name="connsiteY18" fmla="*/ 9911 h 392491"/>
                  <a:gd name="connsiteX19" fmla="*/ 307990 w 448462"/>
                  <a:gd name="connsiteY19" fmla="*/ 362641 h 392491"/>
                  <a:gd name="connsiteX20" fmla="*/ 306708 w 448462"/>
                  <a:gd name="connsiteY20" fmla="*/ 364973 h 392491"/>
                  <a:gd name="connsiteX21" fmla="*/ 305076 w 448462"/>
                  <a:gd name="connsiteY21" fmla="*/ 366955 h 392491"/>
                  <a:gd name="connsiteX22" fmla="*/ 303094 w 448462"/>
                  <a:gd name="connsiteY22" fmla="*/ 368588 h 392491"/>
                  <a:gd name="connsiteX23" fmla="*/ 300646 w 448462"/>
                  <a:gd name="connsiteY23" fmla="*/ 369870 h 392491"/>
                  <a:gd name="connsiteX24" fmla="*/ 298314 w 448462"/>
                  <a:gd name="connsiteY24" fmla="*/ 370570 h 392491"/>
                  <a:gd name="connsiteX25" fmla="*/ 295983 w 448462"/>
                  <a:gd name="connsiteY25" fmla="*/ 370803 h 392491"/>
                  <a:gd name="connsiteX26" fmla="*/ 293068 w 448462"/>
                  <a:gd name="connsiteY26" fmla="*/ 370453 h 392491"/>
                  <a:gd name="connsiteX27" fmla="*/ 290387 w 448462"/>
                  <a:gd name="connsiteY27" fmla="*/ 369404 h 392491"/>
                  <a:gd name="connsiteX28" fmla="*/ 148982 w 448462"/>
                  <a:gd name="connsiteY28" fmla="*/ 302123 h 392491"/>
                  <a:gd name="connsiteX29" fmla="*/ 347858 w 448462"/>
                  <a:gd name="connsiteY29" fmla="*/ 102379 h 392491"/>
                  <a:gd name="connsiteX30" fmla="*/ 120771 w 448462"/>
                  <a:gd name="connsiteY30" fmla="*/ 288830 h 392491"/>
                  <a:gd name="connsiteX31" fmla="*/ 7344 w 448462"/>
                  <a:gd name="connsiteY31" fmla="*/ 234842 h 392491"/>
                  <a:gd name="connsiteX32" fmla="*/ 4896 w 448462"/>
                  <a:gd name="connsiteY32" fmla="*/ 233209 h 392491"/>
                  <a:gd name="connsiteX33" fmla="*/ 2798 w 448462"/>
                  <a:gd name="connsiteY33" fmla="*/ 231227 h 392491"/>
                  <a:gd name="connsiteX34" fmla="*/ 1282 w 448462"/>
                  <a:gd name="connsiteY34" fmla="*/ 228895 h 392491"/>
                  <a:gd name="connsiteX35" fmla="*/ 349 w 448462"/>
                  <a:gd name="connsiteY35" fmla="*/ 226213 h 392491"/>
                  <a:gd name="connsiteX36" fmla="*/ 0 w 448462"/>
                  <a:gd name="connsiteY36" fmla="*/ 223298 h 392491"/>
                  <a:gd name="connsiteX37" fmla="*/ 233 w 448462"/>
                  <a:gd name="connsiteY37" fmla="*/ 220499 h 392491"/>
                  <a:gd name="connsiteX38" fmla="*/ 1165 w 448462"/>
                  <a:gd name="connsiteY38" fmla="*/ 217701 h 392491"/>
                  <a:gd name="connsiteX39" fmla="*/ 2681 w 448462"/>
                  <a:gd name="connsiteY39" fmla="*/ 215252 h 392491"/>
                  <a:gd name="connsiteX40" fmla="*/ 4779 w 448462"/>
                  <a:gd name="connsiteY40" fmla="*/ 213270 h 392491"/>
                  <a:gd name="connsiteX41" fmla="*/ 7227 w 448462"/>
                  <a:gd name="connsiteY41" fmla="*/ 211754 h 392491"/>
                  <a:gd name="connsiteX42" fmla="*/ 437971 w 448462"/>
                  <a:gd name="connsiteY42" fmla="*/ 583 h 392491"/>
                  <a:gd name="connsiteX43" fmla="*/ 439603 w 448462"/>
                  <a:gd name="connsiteY43" fmla="*/ 117 h 392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8462" h="392491">
                    <a:moveTo>
                      <a:pt x="149021" y="328125"/>
                    </a:moveTo>
                    <a:lnTo>
                      <a:pt x="210588" y="357224"/>
                    </a:lnTo>
                    <a:lnTo>
                      <a:pt x="160375" y="391211"/>
                    </a:lnTo>
                    <a:lnTo>
                      <a:pt x="158502" y="392025"/>
                    </a:lnTo>
                    <a:lnTo>
                      <a:pt x="156629" y="392491"/>
                    </a:lnTo>
                    <a:lnTo>
                      <a:pt x="154757" y="392375"/>
                    </a:lnTo>
                    <a:lnTo>
                      <a:pt x="153001" y="391676"/>
                    </a:lnTo>
                    <a:lnTo>
                      <a:pt x="151362" y="390396"/>
                    </a:lnTo>
                    <a:lnTo>
                      <a:pt x="150075" y="388883"/>
                    </a:lnTo>
                    <a:lnTo>
                      <a:pt x="149255" y="387137"/>
                    </a:lnTo>
                    <a:lnTo>
                      <a:pt x="149021" y="385158"/>
                    </a:lnTo>
                    <a:close/>
                    <a:moveTo>
                      <a:pt x="441235" y="0"/>
                    </a:moveTo>
                    <a:lnTo>
                      <a:pt x="442983" y="233"/>
                    </a:lnTo>
                    <a:lnTo>
                      <a:pt x="444615" y="816"/>
                    </a:lnTo>
                    <a:lnTo>
                      <a:pt x="446131" y="1866"/>
                    </a:lnTo>
                    <a:lnTo>
                      <a:pt x="447530" y="3615"/>
                    </a:lnTo>
                    <a:lnTo>
                      <a:pt x="448346" y="5714"/>
                    </a:lnTo>
                    <a:lnTo>
                      <a:pt x="448462" y="7696"/>
                    </a:lnTo>
                    <a:lnTo>
                      <a:pt x="447879" y="9911"/>
                    </a:lnTo>
                    <a:lnTo>
                      <a:pt x="307990" y="362641"/>
                    </a:lnTo>
                    <a:lnTo>
                      <a:pt x="306708" y="364973"/>
                    </a:lnTo>
                    <a:lnTo>
                      <a:pt x="305076" y="366955"/>
                    </a:lnTo>
                    <a:lnTo>
                      <a:pt x="303094" y="368588"/>
                    </a:lnTo>
                    <a:lnTo>
                      <a:pt x="300646" y="369870"/>
                    </a:lnTo>
                    <a:lnTo>
                      <a:pt x="298314" y="370570"/>
                    </a:lnTo>
                    <a:lnTo>
                      <a:pt x="295983" y="370803"/>
                    </a:lnTo>
                    <a:lnTo>
                      <a:pt x="293068" y="370453"/>
                    </a:lnTo>
                    <a:lnTo>
                      <a:pt x="290387" y="369404"/>
                    </a:lnTo>
                    <a:lnTo>
                      <a:pt x="148982" y="302123"/>
                    </a:lnTo>
                    <a:lnTo>
                      <a:pt x="347858" y="102379"/>
                    </a:lnTo>
                    <a:lnTo>
                      <a:pt x="120771" y="288830"/>
                    </a:lnTo>
                    <a:lnTo>
                      <a:pt x="7344" y="234842"/>
                    </a:lnTo>
                    <a:lnTo>
                      <a:pt x="4896" y="233209"/>
                    </a:lnTo>
                    <a:lnTo>
                      <a:pt x="2798" y="231227"/>
                    </a:lnTo>
                    <a:lnTo>
                      <a:pt x="1282" y="228895"/>
                    </a:lnTo>
                    <a:lnTo>
                      <a:pt x="349" y="226213"/>
                    </a:lnTo>
                    <a:lnTo>
                      <a:pt x="0" y="223298"/>
                    </a:lnTo>
                    <a:lnTo>
                      <a:pt x="233" y="220499"/>
                    </a:lnTo>
                    <a:lnTo>
                      <a:pt x="1165" y="217701"/>
                    </a:lnTo>
                    <a:lnTo>
                      <a:pt x="2681" y="215252"/>
                    </a:lnTo>
                    <a:lnTo>
                      <a:pt x="4779" y="213270"/>
                    </a:lnTo>
                    <a:lnTo>
                      <a:pt x="7227" y="211754"/>
                    </a:lnTo>
                    <a:lnTo>
                      <a:pt x="437971" y="583"/>
                    </a:lnTo>
                    <a:lnTo>
                      <a:pt x="439603" y="117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B68D00C6-D84C-4803-B1EB-FECD6520453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767131" y="3803449"/>
                <a:ext cx="172500" cy="152938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rgbClr val="B0A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B1EC7E-B4C1-427F-9DD0-1F995024FB07}"/>
                  </a:ext>
                </a:extLst>
              </p:cNvPr>
              <p:cNvGrpSpPr/>
              <p:nvPr/>
            </p:nvGrpSpPr>
            <p:grpSpPr>
              <a:xfrm>
                <a:off x="698813" y="1323163"/>
                <a:ext cx="323769" cy="323769"/>
                <a:chOff x="1593332" y="2172798"/>
                <a:chExt cx="1083168" cy="1083168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7D0EE5-09F8-4A5D-9D20-26D494089502}"/>
                    </a:ext>
                  </a:extLst>
                </p:cNvPr>
                <p:cNvSpPr/>
                <p:nvPr/>
              </p:nvSpPr>
              <p:spPr>
                <a:xfrm>
                  <a:off x="1593332" y="2172798"/>
                  <a:ext cx="1083168" cy="1083168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BCC0C8-17E4-4B81-A27A-147B2E545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1655" y="2321121"/>
                  <a:ext cx="786521" cy="786521"/>
                </a:xfrm>
                <a:prstGeom prst="rect">
                  <a:avLst/>
                </a:prstGeom>
              </p:spPr>
            </p:pic>
          </p:grpSp>
          <p:sp>
            <p:nvSpPr>
              <p:cNvPr id="15" name="모서리가 둥근 직사각형 31">
                <a:extLst>
                  <a:ext uri="{FF2B5EF4-FFF2-40B4-BE49-F238E27FC236}">
                    <a16:creationId xmlns:a16="http://schemas.microsoft.com/office/drawing/2014/main" id="{0D70DB20-3D1F-43F8-A839-231CD4EFCF5E}"/>
                  </a:ext>
                </a:extLst>
              </p:cNvPr>
              <p:cNvSpPr/>
              <p:nvPr/>
            </p:nvSpPr>
            <p:spPr>
              <a:xfrm>
                <a:off x="655381" y="2395195"/>
                <a:ext cx="396000" cy="396000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  <a:effectLst>
                <a:outerShdw blurRad="50800" dist="38100" dir="5400000" algn="t" rotWithShape="0">
                  <a:srgbClr val="6C60E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12">
                <a:extLst>
                  <a:ext uri="{FF2B5EF4-FFF2-40B4-BE49-F238E27FC236}">
                    <a16:creationId xmlns:a16="http://schemas.microsoft.com/office/drawing/2014/main" id="{252077E4-87D8-48E7-B880-FDAAA95124D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38709" y="2499085"/>
                <a:ext cx="229344" cy="182438"/>
                <a:chOff x="6124" y="305"/>
                <a:chExt cx="841" cy="669"/>
              </a:xfrm>
              <a:solidFill>
                <a:schemeClr val="bg1"/>
              </a:solidFill>
            </p:grpSpPr>
            <p:sp>
              <p:nvSpPr>
                <p:cNvPr id="17" name="Freeform 13">
                  <a:extLst>
                    <a:ext uri="{FF2B5EF4-FFF2-40B4-BE49-F238E27FC236}">
                      <a16:creationId xmlns:a16="http://schemas.microsoft.com/office/drawing/2014/main" id="{AA59A9F0-ECA0-4E49-9271-27F0084E3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" name="Freeform 14">
                  <a:extLst>
                    <a:ext uri="{FF2B5EF4-FFF2-40B4-BE49-F238E27FC236}">
                      <a16:creationId xmlns:a16="http://schemas.microsoft.com/office/drawing/2014/main" id="{E13AA14F-D8D4-46A8-8F13-204E95910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C63EB2D-4443-423A-B6F5-EB0E0415417D}"/>
                  </a:ext>
                </a:extLst>
              </p:cNvPr>
              <p:cNvSpPr/>
              <p:nvPr/>
            </p:nvSpPr>
            <p:spPr>
              <a:xfrm>
                <a:off x="541781" y="1697252"/>
                <a:ext cx="630239" cy="187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rgbClr val="6C60E0"/>
                    </a:solidFill>
                  </a:rPr>
                  <a:t>Hailey</a:t>
                </a:r>
                <a:endParaRPr lang="ko-KR" altLang="en-US" sz="400" dirty="0">
                  <a:solidFill>
                    <a:srgbClr val="6C60E0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7F552E-2F2C-476B-BDF9-0C3593816EC0}"/>
                  </a:ext>
                </a:extLst>
              </p:cNvPr>
              <p:cNvSpPr/>
              <p:nvPr/>
            </p:nvSpPr>
            <p:spPr>
              <a:xfrm>
                <a:off x="883333" y="3037425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900" dirty="0">
                    <a:solidFill>
                      <a:prstClr val="white"/>
                    </a:solidFill>
                  </a:rPr>
                  <a:t>5</a:t>
                </a:r>
                <a:endParaRPr lang="ko-KR" altLang="en-US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77FE53B-CD33-43C1-8B9D-5F70E8EB8C19}"/>
                  </a:ext>
                </a:extLst>
              </p:cNvPr>
              <p:cNvSpPr/>
              <p:nvPr/>
            </p:nvSpPr>
            <p:spPr>
              <a:xfrm>
                <a:off x="851124" y="4971292"/>
                <a:ext cx="177525" cy="177525"/>
              </a:xfrm>
              <a:prstGeom prst="ellipse">
                <a:avLst/>
              </a:prstGeom>
              <a:solidFill>
                <a:srgbClr val="6C60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36000" rIns="3600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</a:rPr>
                  <a:t>off</a:t>
                </a:r>
                <a:endParaRPr lang="ko-KR" altLang="en-US" sz="5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93486" y="348343"/>
              <a:ext cx="11393714" cy="566057"/>
              <a:chOff x="493486" y="348343"/>
              <a:chExt cx="11393714" cy="566057"/>
            </a:xfrm>
          </p:grpSpPr>
          <p:sp>
            <p:nvSpPr>
              <p:cNvPr id="2" name="양쪽 모서리가 둥근 사각형 1"/>
              <p:cNvSpPr/>
              <p:nvPr/>
            </p:nvSpPr>
            <p:spPr>
              <a:xfrm>
                <a:off x="493486" y="348343"/>
                <a:ext cx="11393714" cy="566057"/>
              </a:xfrm>
              <a:prstGeom prst="round2SameRect">
                <a:avLst>
                  <a:gd name="adj1" fmla="val 34856"/>
                  <a:gd name="adj2" fmla="val 0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lvl="1" latinLnBrk="0">
                  <a:defRPr/>
                </a:pPr>
                <a:r>
                  <a:rPr lang="ko-KR" altLang="en-US" sz="2400" b="1" i="1" kern="0" dirty="0">
                    <a:solidFill>
                      <a:prstClr val="white"/>
                    </a:solidFill>
                  </a:rPr>
                  <a:t>토스의 경쟁력</a:t>
                </a:r>
                <a:endParaRPr lang="en-US" altLang="ko-KR" sz="2400" b="1" i="1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한쪽 모서리가 둥근 사각형 5"/>
              <p:cNvSpPr/>
              <p:nvPr/>
            </p:nvSpPr>
            <p:spPr>
              <a:xfrm>
                <a:off x="9681028" y="348343"/>
                <a:ext cx="2206172" cy="566057"/>
              </a:xfrm>
              <a:prstGeom prst="round1Rect">
                <a:avLst>
                  <a:gd name="adj" fmla="val 29287"/>
                </a:avLst>
              </a:prstGeom>
              <a:solidFill>
                <a:srgbClr val="0064F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6724650" y="489856"/>
                <a:ext cx="2603500" cy="28302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rgbClr val="B0ACDF"/>
                  </a:solidFill>
                </a:endParaRPr>
              </a:p>
            </p:txBody>
          </p:sp>
          <p:sp>
            <p:nvSpPr>
              <p:cNvPr id="25" name="자유형 24">
                <a:extLst>
                  <a:ext uri="{FF2B5EF4-FFF2-40B4-BE49-F238E27FC236}">
                    <a16:creationId xmlns:a16="http://schemas.microsoft.com/office/drawing/2014/main" id="{19813B03-EA50-4633-810C-A260E09EEFB2}"/>
                  </a:ext>
                </a:extLst>
              </p:cNvPr>
              <p:cNvSpPr/>
              <p:nvPr/>
            </p:nvSpPr>
            <p:spPr>
              <a:xfrm>
                <a:off x="9031252" y="548140"/>
                <a:ext cx="166824" cy="166458"/>
              </a:xfrm>
              <a:custGeom>
                <a:avLst/>
                <a:gdLst>
                  <a:gd name="connsiteX0" fmla="*/ 110490 w 279199"/>
                  <a:gd name="connsiteY0" fmla="*/ 34833 h 278586"/>
                  <a:gd name="connsiteX1" fmla="*/ 34833 w 279199"/>
                  <a:gd name="connsiteY1" fmla="*/ 110490 h 278586"/>
                  <a:gd name="connsiteX2" fmla="*/ 110490 w 279199"/>
                  <a:gd name="connsiteY2" fmla="*/ 186147 h 278586"/>
                  <a:gd name="connsiteX3" fmla="*/ 186147 w 279199"/>
                  <a:gd name="connsiteY3" fmla="*/ 110490 h 278586"/>
                  <a:gd name="connsiteX4" fmla="*/ 110490 w 279199"/>
                  <a:gd name="connsiteY4" fmla="*/ 34833 h 278586"/>
                  <a:gd name="connsiteX5" fmla="*/ 110490 w 279199"/>
                  <a:gd name="connsiteY5" fmla="*/ 0 h 278586"/>
                  <a:gd name="connsiteX6" fmla="*/ 220980 w 279199"/>
                  <a:gd name="connsiteY6" fmla="*/ 110490 h 278586"/>
                  <a:gd name="connsiteX7" fmla="*/ 212297 w 279199"/>
                  <a:gd name="connsiteY7" fmla="*/ 153498 h 278586"/>
                  <a:gd name="connsiteX8" fmla="*/ 201537 w 279199"/>
                  <a:gd name="connsiteY8" fmla="*/ 169457 h 278586"/>
                  <a:gd name="connsiteX9" fmla="*/ 203009 w 279199"/>
                  <a:gd name="connsiteY9" fmla="*/ 170067 h 278586"/>
                  <a:gd name="connsiteX10" fmla="*/ 272504 w 279199"/>
                  <a:gd name="connsiteY10" fmla="*/ 239563 h 278586"/>
                  <a:gd name="connsiteX11" fmla="*/ 272504 w 279199"/>
                  <a:gd name="connsiteY11" fmla="*/ 271892 h 278586"/>
                  <a:gd name="connsiteX12" fmla="*/ 272504 w 279199"/>
                  <a:gd name="connsiteY12" fmla="*/ 271890 h 278586"/>
                  <a:gd name="connsiteX13" fmla="*/ 240175 w 279199"/>
                  <a:gd name="connsiteY13" fmla="*/ 271890 h 278586"/>
                  <a:gd name="connsiteX14" fmla="*/ 170680 w 279199"/>
                  <a:gd name="connsiteY14" fmla="*/ 202396 h 278586"/>
                  <a:gd name="connsiteX15" fmla="*/ 170135 w 279199"/>
                  <a:gd name="connsiteY15" fmla="*/ 201080 h 278586"/>
                  <a:gd name="connsiteX16" fmla="*/ 153498 w 279199"/>
                  <a:gd name="connsiteY16" fmla="*/ 212297 h 278586"/>
                  <a:gd name="connsiteX17" fmla="*/ 110490 w 279199"/>
                  <a:gd name="connsiteY17" fmla="*/ 220980 h 278586"/>
                  <a:gd name="connsiteX18" fmla="*/ 0 w 279199"/>
                  <a:gd name="connsiteY18" fmla="*/ 110490 h 278586"/>
                  <a:gd name="connsiteX19" fmla="*/ 110490 w 279199"/>
                  <a:gd name="connsiteY19" fmla="*/ 0 h 27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79199" h="278586">
                    <a:moveTo>
                      <a:pt x="110490" y="34833"/>
                    </a:moveTo>
                    <a:cubicBezTo>
                      <a:pt x="68706" y="34833"/>
                      <a:pt x="34833" y="68706"/>
                      <a:pt x="34833" y="110490"/>
                    </a:cubicBezTo>
                    <a:cubicBezTo>
                      <a:pt x="34833" y="152274"/>
                      <a:pt x="68706" y="186147"/>
                      <a:pt x="110490" y="186147"/>
                    </a:cubicBezTo>
                    <a:cubicBezTo>
                      <a:pt x="152274" y="186147"/>
                      <a:pt x="186147" y="152274"/>
                      <a:pt x="186147" y="110490"/>
                    </a:cubicBezTo>
                    <a:cubicBezTo>
                      <a:pt x="186147" y="68706"/>
                      <a:pt x="152274" y="34833"/>
                      <a:pt x="110490" y="34833"/>
                    </a:cubicBezTo>
                    <a:close/>
                    <a:moveTo>
                      <a:pt x="110490" y="0"/>
                    </a:moveTo>
                    <a:cubicBezTo>
                      <a:pt x="171512" y="0"/>
                      <a:pt x="220980" y="49468"/>
                      <a:pt x="220980" y="110490"/>
                    </a:cubicBezTo>
                    <a:cubicBezTo>
                      <a:pt x="220980" y="125746"/>
                      <a:pt x="217888" y="140279"/>
                      <a:pt x="212297" y="153498"/>
                    </a:cubicBezTo>
                    <a:lnTo>
                      <a:pt x="201537" y="169457"/>
                    </a:lnTo>
                    <a:lnTo>
                      <a:pt x="203009" y="170067"/>
                    </a:lnTo>
                    <a:cubicBezTo>
                      <a:pt x="226174" y="193232"/>
                      <a:pt x="249339" y="216398"/>
                      <a:pt x="272504" y="239563"/>
                    </a:cubicBezTo>
                    <a:cubicBezTo>
                      <a:pt x="281431" y="248490"/>
                      <a:pt x="281431" y="262965"/>
                      <a:pt x="272504" y="271892"/>
                    </a:cubicBezTo>
                    <a:lnTo>
                      <a:pt x="272504" y="271890"/>
                    </a:lnTo>
                    <a:cubicBezTo>
                      <a:pt x="263576" y="280818"/>
                      <a:pt x="249102" y="280818"/>
                      <a:pt x="240175" y="271890"/>
                    </a:cubicBezTo>
                    <a:lnTo>
                      <a:pt x="170680" y="202396"/>
                    </a:lnTo>
                    <a:lnTo>
                      <a:pt x="170135" y="201080"/>
                    </a:lnTo>
                    <a:lnTo>
                      <a:pt x="153498" y="212297"/>
                    </a:lnTo>
                    <a:cubicBezTo>
                      <a:pt x="140279" y="217888"/>
                      <a:pt x="125746" y="220980"/>
                      <a:pt x="110490" y="220980"/>
                    </a:cubicBezTo>
                    <a:cubicBezTo>
                      <a:pt x="49468" y="220980"/>
                      <a:pt x="0" y="171512"/>
                      <a:pt x="0" y="110490"/>
                    </a:cubicBezTo>
                    <a:cubicBezTo>
                      <a:pt x="0" y="49468"/>
                      <a:pt x="49468" y="0"/>
                      <a:pt x="110490" y="0"/>
                    </a:cubicBezTo>
                    <a:close/>
                  </a:path>
                </a:pathLst>
              </a:custGeom>
              <a:solidFill>
                <a:srgbClr val="B0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1527064" y="2925823"/>
            <a:ext cx="39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white"/>
                </a:solidFill>
              </a:rPr>
              <a:t>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pic>
        <p:nvPicPr>
          <p:cNvPr id="29" name="Picture 2" descr="토스 - YouTube">
            <a:extLst>
              <a:ext uri="{FF2B5EF4-FFF2-40B4-BE49-F238E27FC236}">
                <a16:creationId xmlns:a16="http://schemas.microsoft.com/office/drawing/2014/main" id="{77FE931E-5E32-5342-83F8-6E525A0A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82" y="58499"/>
            <a:ext cx="1052884" cy="10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BDA8B175-F187-314D-BF59-65277A86B3F5}"/>
              </a:ext>
            </a:extLst>
          </p:cNvPr>
          <p:cNvSpPr/>
          <p:nvPr/>
        </p:nvSpPr>
        <p:spPr>
          <a:xfrm>
            <a:off x="1195197" y="1910283"/>
            <a:ext cx="6736860" cy="3332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사용자가 사용자를 끌어들이기</a:t>
            </a:r>
            <a:endParaRPr lang="en-US" altLang="ko-KR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다른 사용자와 </a:t>
            </a:r>
            <a:r>
              <a:rPr lang="ko-KR" altLang="en-US" sz="1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함께 사용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수 있는 기능 다수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송금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번호로 송금 시 수신자는 토스 앱을 깔아야 돈을 받을 수 있음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만보기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친구와 함께 </a:t>
            </a:r>
            <a:r>
              <a:rPr lang="ko-KR" altLang="en-US" sz="1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미션하기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비상금 모으기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친구 혹은 연인과 함께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대화 창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더치페이와 채팅을 할 수 있는 기능 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" altLang="ko-Kore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2B2B45-900F-284D-9685-3003C85CD624}"/>
              </a:ext>
            </a:extLst>
          </p:cNvPr>
          <p:cNvSpPr/>
          <p:nvPr/>
        </p:nvSpPr>
        <p:spPr>
          <a:xfrm>
            <a:off x="1174714" y="1423393"/>
            <a:ext cx="4015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20212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토스가 사용자를 모으는 방법 </a:t>
            </a:r>
            <a:endParaRPr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61D285-37D5-E142-9908-5A47BD4BD3C5}"/>
              </a:ext>
            </a:extLst>
          </p:cNvPr>
          <p:cNvSpPr/>
          <p:nvPr/>
        </p:nvSpPr>
        <p:spPr>
          <a:xfrm>
            <a:off x="1174714" y="4078776"/>
            <a:ext cx="6736860" cy="236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소비를 확인하고 돈을 지출하는 것이 끝이 아님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기존의 금융 앱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돈 사용 내역 확인 혹은 송금의 기능만 존재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토스는 다양하게 포인트가 아닌 실제 </a:t>
            </a:r>
            <a:r>
              <a:rPr lang="ko-KR" altLang="en-US" sz="1400" u="sng" dirty="0">
                <a:latin typeface="NanumGothic" panose="020D0604000000000000" pitchFamily="34" charset="-127"/>
                <a:ea typeface="NanumGothic" panose="020D0604000000000000" pitchFamily="34" charset="-127"/>
              </a:rPr>
              <a:t>돈을 모을 수 있는 기회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제공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만보기 미션 포인트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행운 퀴즈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숨은 보험금 찾기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주식 가입 시 </a:t>
            </a:r>
            <a:r>
              <a:rPr lang="en-US" altLang="ko-KR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주 제공</a:t>
            </a:r>
            <a:endParaRPr lang="en-US" altLang="ko-KR" sz="1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0B8845-4DC1-C442-8F9A-680A25808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44" y="1720024"/>
            <a:ext cx="1861579" cy="186157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F5E131E-33A5-4C47-8343-BA39E5537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460" y="4374371"/>
            <a:ext cx="1771763" cy="17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684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791</Words>
  <Application>Microsoft Macintosh PowerPoint</Application>
  <PresentationFormat>와이드스크린</PresentationFormat>
  <Paragraphs>144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NanumGothic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Hailey(김민희)</cp:lastModifiedBy>
  <cp:revision>39</cp:revision>
  <dcterms:created xsi:type="dcterms:W3CDTF">2020-11-23T02:45:40Z</dcterms:created>
  <dcterms:modified xsi:type="dcterms:W3CDTF">2021-08-10T06:18:32Z</dcterms:modified>
</cp:coreProperties>
</file>